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93" r:id="rId5"/>
    <p:sldId id="292" r:id="rId6"/>
    <p:sldId id="294" r:id="rId7"/>
    <p:sldId id="295" r:id="rId8"/>
    <p:sldId id="263" r:id="rId9"/>
    <p:sldId id="296" r:id="rId10"/>
    <p:sldId id="297" r:id="rId11"/>
    <p:sldId id="301" r:id="rId12"/>
    <p:sldId id="282" r:id="rId13"/>
    <p:sldId id="283" r:id="rId14"/>
    <p:sldId id="302" r:id="rId15"/>
    <p:sldId id="303" r:id="rId16"/>
    <p:sldId id="310" r:id="rId17"/>
    <p:sldId id="309" r:id="rId18"/>
    <p:sldId id="312" r:id="rId19"/>
    <p:sldId id="313" r:id="rId20"/>
    <p:sldId id="260" r:id="rId21"/>
    <p:sldId id="315" r:id="rId22"/>
    <p:sldId id="316" r:id="rId23"/>
    <p:sldId id="317" r:id="rId24"/>
    <p:sldId id="264" r:id="rId25"/>
    <p:sldId id="319" r:id="rId26"/>
    <p:sldId id="320" r:id="rId27"/>
    <p:sldId id="322" r:id="rId28"/>
    <p:sldId id="323" r:id="rId29"/>
    <p:sldId id="32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18"/>
    <p:restoredTop sz="96296"/>
  </p:normalViewPr>
  <p:slideViewPr>
    <p:cSldViewPr snapToGrid="0">
      <p:cViewPr>
        <p:scale>
          <a:sx n="77" d="100"/>
          <a:sy n="77" d="100"/>
        </p:scale>
        <p:origin x="25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19:3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15 24575,'-9'0'0,"-4"0"0,-2 0 0,-10 0 0,-1 0 0,-8 0 0,4 0 0,-1 0 0,-3 0 0,4 0 0,-6 0 0,10 0 0,-7 0 0,12 0 0,-4 0 0,6 0 0,4 0 0,0 0 0,0 0 0,1 0 0,-1-4 0,0 4 0,0-4 0,0 4 0,4-3 0,-3 3 0,7-3 0,-4 3 0,5 0 0,-1 0 0,0 0 0,1 0 0,-1 0 0,1 0 0,-1 0 0,1 0 0,0 0 0,-1 0 0,1 0 0,0 0 0,-1 0 0,0 0 0,1 0 0,-1 0 0,1 0 0,-1 0 0,0 0 0,1 0 0,-4 0 0,3 0 0,-3 0 0,0 0 0,2 0 0,-2 0 0,3 0 0,0 0 0,1 0 0,-1 0 0,1 0 0,-1 0 0,1 0 0,0 0 0,3 2 0,3-1 0,3 2 0,3-3 0,1 0 0,-3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2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24575,'9'0'0,"8"0"0,-5 0 0,7 0 0,-4 0 0,-4 0 0,0 0 0,-1 0 0,-3 0 0,4 0 0,-5 0 0,1 0 0,0 0 0,-1 0 0,1 0 0,-1 0 0,1 0 0,-1 0 0,-5 0 0,-9 0 0,3 0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2:4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24575,'0'6'0,"0"0"0,0 1 0,0-1 0,0 1 0,0 0 0,0-1 0,0 5 0,0-4 0,0 3 0,0-3 0,0 0 0,0 0 0,0-1 0,0 1 0,0 0 0,0-1 0,0 1 0,0-1 0,0 1 0,0-1 0,0 1 0,0-1 0,0 1 0,0-1 0,0 0 0,0 1 0,0-1 0,0 1 0,0-1 0,0 1 0,0-1 0,0 0 0,0 1 0,0-1 0,0 1 0,0-1 0,0 1 0,0 0 0,0-1 0,0 1 0,0 0 0,0-1 0,0 1 0,2-3 0,-1-2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3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24575,'0'-10'0,"0"0"0,3-1 0,0 1 0,1 3 0,2-3 0,-5 2 0,6-2 0,-7 3 0,6 1 0,-2-5 0,0 4 0,2-3 0,-2-1 0,0 4 0,2-4 0,-5 5 0,2-1 0,0 0 0,-2 1 0,5 2 0,-6-1 0,3 6 0,-3 0 0,0 6 0,0-1 0,0 1 0,0 0 0,0-1 0,0 1 0,0 0 0,0-1 0,0 1 0,0-1 0,0 1 0,0 0 0,0 0 0,0-1 0,0 1 0,3-1 0,-2 1 0,2-1 0,-3 1 0,3 0 0,-3-1 0,3 1 0,0 0 0,-2-1 0,2 0 0,-3 1 0,3-4 0,-3 3 0,3-3 0,-3 3 0,0 0 0,0 1 0,0-1 0,0 0 0,3 1 0,-2 0 0,2-1 0,-3 1 0,0-1 0,0 1 0,3-1 0,-2 1 0,5 0 0,-6-1 0,6 1 0,-5-1 0,4-3 0,-1 0 0,-1-6 0,0 0 0,-3-4 0,0 1 0,0-1 0,0 0 0,0 1 0,0-1 0,0 1 0,0-1 0,0 1 0,0-1 0,0 0 0,0 1 0,0-1 0,0 0 0,0 1 0,0-1 0,0 1 0,0-1 0,3 4 0,-2-3 0,2 2 0,-3-2 0,0-1 0,0 1 0,3 2 0,-3-2 0,3 2 0,0 1 0,-2-3 0,2 2 0,-3-3 0,3 4 0,-2-3 0,2 2 0,-3-3 0,0 1 0,3 2 0,-3-2 0,3 2 0,0-2 0,-2-1 0,5 1 0,-6-1 0,3 1 0,0 2 0,-2-1 0,5 4 0,-5-5 0,4 3 0,-4-4 0,2 6 0,-3 5 0,0 3 0,0 2 0,0-2 0,0-1 0,0 1 0,0 0 0,0-1 0,0 1 0,0-1 0,0 1 0,0 0 0,0-1 0,0 1 0,0 0 0,0-1 0,0 1 0,0 0 0,0-1 0,0 1 0,0-1 0,0 1 0,0-1 0,0 0 0,0 1 0,0-1 0,0 0 0,0 1 0,0-1 0,0 0 0,2 0 0,-1 1 0,2-1 0,-3 0 0,0 1 0,3-4 0,-3 3 0,3-3 0,-3 3 0,0 1 0,3-4 0,-2 3 0,2-8 0,-3-2 0,0-3 0,0-2 0,0 2 0,0 1 0,0-1 0,0 1 0,0-1 0,0 0 0,0 1 0,0-1 0,2 1 0,2-1 0,0 1 0,-1-1 0,-1 1 0,-1-1 0,5 1 0,-5-1 0,5 3 0,-6-1 0,6 1 0,-5-2 0,4-1 0,-4 1 0,5-1 0,-5 1 0,5-1 0,-6 0 0,6 4 0,-2-3 0,0 2 0,2 0 0,-6-1 0,6 1 0,-2 0 0,0-2 0,-1 3 0,0-1 0,-3-2 0,6 2 0,-5-2 0,5 2 0,-5-2 0,2 3 0,0 0 0,-3 2 0,3 5 0,-3 2 0,0 1 0,0-1 0,0 1 0,0-1 0,0 1 0,0-1 0,0 1 0,0-1 0,0 1 0,0-1 0,0 1 0,0-1 0,0 1 0,0-1 0,0 0 0,0 1 0,0-1 0,0 1 0,0-1 0,0 1 0,0-1 0,0 1 0,0-1 0,3 1 0,-2-1 0,1 0 0,-2 1 0,0-1 0,0 0 0,0 0 0,0 0 0,0 1 0,3-4 0,-2 2 0,2-1 0,0-1 0,-3 3 0,3-3 0,-3 3 0,3-2 0,-2 1 0,1-2 0,-2 3 0,-2-5 0,1 1 0,-2-4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3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4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24575,'0'-10'0,"0"1"0,0 3 0,0-5 0,0 0 0,0-4 0,0-3 0,0 2 0,4-7 0,-3 7 0,3-3 0,-4 7 0,3-2 0,-2 7 0,5-3 0,-6 3 0,6 4 0,-5-3 0,4 5 0,-1-4 0,0 7 0,-2-1 0,-2 5 0,0 0 0,0 1 0,0-1 0,0 1 0,0-1 0,3 1 0,-2-1 0,4 1 0,-4 0 0,2-1 0,0-2 0,-2 2 0,5-3 0,-3 4 0,1 0 0,2-1 0,-5 1 0,4-1 0,-4 1 0,5-4 0,-5 3 0,2-3 0,-3 3 0,0 1 0,2-1 0,-1 0 0,5 0 0,-5 1 0,2 0 0,-3-1 0,3-2 0,-3 2 0,3-3 0,-3 4 0,0-1 0,0 1 0,0-1 0,3-2 0,-2 2 0,5-6 0,-3 3 0,0-5 0,3-2 0,-5-2 0,5-1 0,-5 0 0,2 1 0,0-1 0,0 0 0,1 1 0,2-1 0,-5 0 0,2 0 0,0 1 0,-3-1 0,3 0 0,0 1 0,-2-1 0,2 0 0,0 1 0,-2-1 0,2 1 0,0-1 0,-3 1 0,3-1 0,-3 0 0,3 4 0,-2-3 0,2 2 0,0 0 0,-2-1 0,2 1 0,0-3 0,-3 1 0,6-1 0,-5 1 0,4-1 0,-1 1 0,-1-1 0,3 1 0,-6 5 0,3 2 0,-3 6 0,0-1 0,0 1 0,0-1 0,0 1 0,0 0 0,0-1 0,0 1 0,0 0 0,0 0 0,0-1 0,0 1 0,0 0 0,0-1 0,0 1 0,0-1 0,0 1 0,0-1 0,0 1 0,0 0 0,0-1 0,0 0 0,3-2 0,-2 2 0,2-3 0,-3 4 0,3-1 0,-3 0 0,3 1 0,0-4 0,-2 3 0,2-3 0,0 1 0,-2 1 0,4-4 0,-4 5 0,5-2 0,-6 2 0,6-3 0,-6-2 0,3-5 0,-3-2 0,0-1 0,0 1 0,0-1 0,0 0 0,0 0 0,0 1 0,0-1 0,0 0 0,3 1 0,-2-1 0,5-3 0,-5 2 0,2-2 0,0 6 0,-2-2 0,2 3 0,0-4 0,-2 0 0,5 1 0,-6-1 0,3 1 0,-3-1 0,3 1 0,-2-1 0,5 4 0,-6-3 0,3 3 0,0-4 0,-3 1 0,3 0 0,0 3 0,-2-3 0,5 3 0,-6-4 0,6 4 0,-5 3 0,1 3 0,-2 3 0,0 1 0,0-1 0,0 0 0,0 1 0,0-1 0,0 0 0,0 1 0,3-4 0,-2 3 0,5-5 0,-5 5 0,4-3 0,-4 4 0,2-4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4:2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4:2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24575,'0'7'0,"0"-1"0,0 0 0,3-2 0,1 2 0,-1-2 0,0 2 0,0-2 0,-2 2 0,1-3 0,-2 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19:3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15 24575,'-13'0'0,"2"0"0,-3 0 0,3 0 0,5 0 0,-1 0 0,1 0 0,-1 0 0,1 0 0,0 0 0,-1 0 0,-3 0 0,-1 0 0,-4 0 0,0 0 0,0 0 0,1-4 0,3 4 0,0-4 0,5 4 0,-1-3 0,0 3 0,1-3 0,-1 3 0,0 0 0,0 0 0,1 0 0,-1 0 0,1 0 0,-1 0 0,1 0 0,-1 0 0,0 0 0,1 0 0,-1 0 0,0 0 0,1 0 0,-1 0 0,0 0 0,-3 0 0,2 0 0,-2 0 0,0 0 0,2 0 0,-2 0 0,3 0 0,1 0 0,-1 0 0,0 0 0,1 0 0,-1 0 0,0 0 0,1 0 0,-1 0 0,0 0 0,0 0 0,1 0 0,-1 0 0,0 0 0,1 0 0,-1 0 0,1 0 0,0 0 0,-1 0 0,1 0 0,-1 0 0,0 0 0,1 0 0,-1 0 0,0 0 0,1 0 0,-1 0 0,1 0 0,-1 0 0,1 0 0,-1 0 0,1 0 0,-1 0 0,1 0 0,-1 0 0,0 0 0,1 0 0,-1 0 0,1 0 0,-1 0 0,1 0 0,-1 0 0,1 0 0,-1 0 0,1 0 0,-1 0 0,1 0 0,0 0 0,-1 0 0,1 0 0,0 0 0,0 0 0,0 0 0,0 0 0,-1 0 0,25 0 0,-15 0 0,18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0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24575,'0'31'0,"0"-11"0,0 26 0,0 11 0,0-4 0,0 7 0,0-3 0,0-24 0,0 14 0,0-12 0,0-4 0,0-7 0,0-4 0,0-9 0,0-1 0,0-3 0,0-1 0,0 5 0,0 9 0,0 12 0,0 5 0,0 3 0,0-4 0,-4-6 0,0-1 0,-1-5 0,1-7 0,1 1 0,2-11 0,-2 4 0,3-5 0,0 0 0,0 1 0,0-1 0,0 0 0,0 0 0,0 0 0,0 0 0,3-2 0,-2 1 0,1-1 0,-2 2 0,0 1 0,0-1 0,0 4 0,0 6 0,0 4 0,0 4 0,0 0 0,0-4 0,0-1 0,0-4 0,0-4 0,4 3 0,-4-6 0,4 2 0,-1-6 0,-3 2 0,3-3 0,-3 3 0,0 1 0,3-1 0,-2 0 0,4-3 0,-4 3 0,2-2 0,-3 2 0,0 0 0,0 1 0,0-1 0,0 0 0,0 1 0,0-1 0,3-2 0,-3 1 0,3-2 0,-3 4 0,0-1 0,0 0 0,0 0 0,0 1 0,0-1 0,0 0 0,0 1 0,0-1 0,0 1 0,0-1 0,0 0 0,0 0 0,3-2 0,-2-4 0,-6-16 0,3 6 0,-6-6 0,8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0 24575,'-28'0'0,"-10"0"0,-18 0 0,-6 0 0,21 0 0,-15 0 0,21 0 0,-13 0 0,12 0 0,11 0 0,9 0 0,6 0 0,-5 0 0,3 0 0,-16 0 0,7 0 0,-8 0 0,-1 0 0,9 0 0,-7 0 0,12 0 0,-3 0 0,8 0 0,0 0 0,5 0 0,0 0 0,-1 0 0,1 0 0,0 0 0,-1 0 0,1 0 0,-4 0 0,-1 0 0,-1 0 0,-1 0 0,1 0 0,1 0 0,-3 0 0,7 0 0,-7 0 0,3 0 0,-7 0 0,2 0 0,1 0 0,1 0 0,6 0 0,-2 0 0,3 0 0,0 0 0,1 0 0,0 0 0,0 0 0,0 0 0,0 0 0,-1 0 0,1 0 0,0 0 0,0 0 0,-1 0 0,1 0 0,-1 0 0,0 0 0,0 0 0,1 0 0,-1 0 0,4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1 0,0-1 0,0 1 0,0-1 0,0 0 0,0 1 0,0-1 0,0 0 0,0 1 0,0-1 0,0 0 0,0 0 0,0 0 0,0 1 0,3-1 0,1-3 0,2 0 0,0-3 0,1 0 0,-4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2:2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2:3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2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8 676 24575,'0'-7'0,"0"-2"0,0 2 0,0-3 0,0 4 0,0-1 0,0 1 0,0-1 0,0 1 0,0-1 0,0-7 0,0-7 0,0-5 0,0-8 0,0 9 0,0-4 0,-3 4 0,2 6 0,-3-1 0,4 6 0,0 2 0,0 2 0,0 4 0,0 0 0,0 0 0,0 0 0,0-1 0,3 1 0,-2 0 0,1-1 0,-2 1 0,0-14 0,0-2 0,0-9 0,0-3 0,0 8 0,0-3 0,0 5 0,0 4 0,0 1 0,0 8 0,0 0 0,0 5 0,0-1 0,0 0 0,0 1 0,0-1 0,0 1 0,0 0 0,0 2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20AC-DF03-5648-84B3-9E4F13B577FB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1F7E8-FA02-2D41-834A-B857A4733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Ideally, like to construct a real time guidance tool for stenting. Inform surgeons of best order of repair.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Issues</a:t>
            </a:r>
          </a:p>
          <a:p>
            <a:r>
              <a:rPr lang="en-US" dirty="0"/>
              <a:t>	- Some models are not finely meshed/blended well and have issues constructing centerlines</a:t>
            </a:r>
          </a:p>
          <a:p>
            <a:r>
              <a:rPr lang="en-US" dirty="0"/>
              <a:t>	- Ingrid’s models are in an older version of </a:t>
            </a:r>
            <a:r>
              <a:rPr lang="en-US" dirty="0" err="1"/>
              <a:t>simvascular</a:t>
            </a:r>
            <a:r>
              <a:rPr lang="en-US" dirty="0"/>
              <a:t> and must be reconstructed.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computed RCL values for the MPA, and represent the RPA/LPA trees by a resistance.</a:t>
            </a:r>
          </a:p>
          <a:p>
            <a:r>
              <a:rPr lang="en-US" dirty="0"/>
              <a:t>This resistance is computed using resistances in series and parallel. There is a slight issue where these resistances alone only correspond to about .15 mmHg drop in resistance, as opposed to an excepted 3 – 5 mmHg for a healthy model. Although neglected at first, we plan to add the stenosis coefficients too (which should increase the drop). </a:t>
            </a:r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  <a:p>
            <a:r>
              <a:rPr lang="en-US" dirty="0"/>
              <a:t>Our objective function is on the right, tuning for average PAP, systolic PAP, flow split and, overall flow split shape</a:t>
            </a:r>
          </a:p>
          <a:p>
            <a:r>
              <a:rPr lang="en-US" dirty="0"/>
              <a:t>Ideally, our target is &lt; 1% error, but we typically set it lower and just let it early stop since tuning is not expensive.</a:t>
            </a:r>
          </a:p>
          <a:p>
            <a:r>
              <a:rPr lang="en-US" dirty="0"/>
              <a:t>We split our RPA/LPA </a:t>
            </a:r>
            <a:r>
              <a:rPr lang="en-US" dirty="0" err="1"/>
              <a:t>rcrs</a:t>
            </a:r>
            <a:r>
              <a:rPr lang="en-US" dirty="0"/>
              <a:t> using the formulas below.</a:t>
            </a:r>
          </a:p>
          <a:p>
            <a:endParaRPr lang="en-US" dirty="0"/>
          </a:p>
          <a:p>
            <a:r>
              <a:rPr lang="en-US" dirty="0"/>
              <a:t>Run our own 3D simulations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stenosis models, since no inlet pressure information was given, we convert RCRs prepared for 3D simulations for use in 0D.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9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6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14AF-07FA-B2B4-CA57-9ABC920DC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44E2D-3ACF-06D3-DA1F-1B5A970B9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D354-8F6F-A805-F3D1-1BCAF7EB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E0B4-1D2D-1DE3-B84F-ED1E92D5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8D44E-47F1-653C-769A-A965A190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0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3AF2-83BF-B31C-CDEE-324A9715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68C76-6031-3C9E-9301-F1A97EB7D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D92F-9BC6-11D4-3C50-CA6E44F4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E9ED-968E-9CAB-3A79-EEEB860D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C5AA-2B0F-D65E-B5B3-574E7E2A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BA57E-4D48-448C-D6A2-B94D9AAC0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EF85F-A725-1FC5-376E-5E9DCA62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9A271-221F-C7E5-2FD8-43A5722C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4FA12-58E6-6BA4-688C-2119E13E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92D90-5F96-7984-88F8-03C417F9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34B9-1AA5-804B-D1AE-A4DC1AED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12E0-6C82-780A-555E-E34C8F0B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C6FF6-A392-B7FA-101A-425C35AF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B1E3-F6DB-9445-9678-6E14C9C5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9F8B7-561A-E357-317A-118B09A1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6524-6CE7-AF4C-D8C8-D50D475B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7C396-7030-57FF-E524-EC2EFBFB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5D2F7-324F-FEFA-D866-A0DE9180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C2872-6EC8-F942-4599-4988EB87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9D475-32DD-4347-6632-9A59A9BC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8A94-2566-73C6-D9DD-CAD818C7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788E-99B5-7A86-3C28-7A1224C32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6F9EB-8585-62AE-5028-E9546A0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72202-8267-B779-56DD-1624DFA2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E8366-A987-1DA5-3E2B-F92D2DE8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73F1B-2B37-86C3-C4E6-03E88137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DA48-503C-9CD2-BD06-D03B1560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B8D29-D6B5-037D-BF1E-3D93DD54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A52C-7BE5-EA5C-539A-58B83A866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83003-B0DC-3491-A619-2FC7CD6CB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49C07-2C37-7BCA-0EB9-41050F702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92B26-4354-72D9-A2F1-A2E787A7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60E0C-A3EC-974A-7A20-9188436D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E40B16-D20D-CCE3-974B-0054745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4897-096F-C5FD-0D0F-A0BE7A4F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64278-163B-F030-260C-A3858CB9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3CA59-F6F0-1D92-06CC-6D01FB9E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8E71F-7AFD-0A8F-1F7A-530B2A87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55149-50FE-FDD9-44C1-3FD5B8C2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F6D75-437B-81A9-68CB-FAA7B1FC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440CE-5E0A-5101-3607-AE1F26DA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5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9F6-EB6F-A90B-EF68-AD812668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16E5-EB06-F007-29BE-E5A949069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0285A-BB16-9EF7-2521-A5E1CE5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5D439-2EA4-E01C-3696-4EB847CC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C2F51-F2B3-8DE9-4699-F58A922B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6DED3-BC13-2EBA-24F5-133862E0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0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D10E-BEC2-5AF1-DBE1-AA4CDCD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501F3-2C94-9398-8226-88B4486DE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B4CBB-EE95-A9A4-B59A-DB797BAC1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B20B0-37BD-3D03-3EBD-B711C04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CF9C6-DC6A-67E6-B9C3-352B4ED5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4958D-D31F-B7C2-21A1-E2DC238C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61C7A-7171-A311-0B92-3894B040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72AF8-B11F-ACDD-3D02-908438E00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90C6-D432-CE93-3408-F3439A3AD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8D9A3-A3A1-F64B-B4A5-1BF6F25031C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1CCFA-12EB-D5CC-F2B1-91F0A0A34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D177-C485-7C5C-7D08-96F63E24D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E6C5-F525-834B-9788-3C2C27242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journals.physiology.org/doi/full/10.1152/ajpheart.00123.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customXml" Target="../ink/ink7.xml"/><Relationship Id="rId34" Type="http://schemas.openxmlformats.org/officeDocument/2006/relationships/customXml" Target="../ink/ink15.xml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5" Type="http://schemas.openxmlformats.org/officeDocument/2006/relationships/customXml" Target="../ink/ink10.xml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.xml"/><Relationship Id="rId20" Type="http://schemas.openxmlformats.org/officeDocument/2006/relationships/image" Target="../media/image14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32" Type="http://schemas.openxmlformats.org/officeDocument/2006/relationships/customXml" Target="../ink/ink14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9.xml"/><Relationship Id="rId28" Type="http://schemas.openxmlformats.org/officeDocument/2006/relationships/image" Target="../media/image17.png"/><Relationship Id="rId36" Type="http://schemas.openxmlformats.org/officeDocument/2006/relationships/image" Target="../media/image20.png"/><Relationship Id="rId10" Type="http://schemas.openxmlformats.org/officeDocument/2006/relationships/customXml" Target="../ink/ink3.xml"/><Relationship Id="rId19" Type="http://schemas.openxmlformats.org/officeDocument/2006/relationships/image" Target="../media/image13.png"/><Relationship Id="rId31" Type="http://schemas.openxmlformats.org/officeDocument/2006/relationships/customXml" Target="../ink/ink1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Relationship Id="rId22" Type="http://schemas.openxmlformats.org/officeDocument/2006/relationships/customXml" Target="../ink/ink8.xml"/><Relationship Id="rId27" Type="http://schemas.openxmlformats.org/officeDocument/2006/relationships/customXml" Target="../ink/ink11.xml"/><Relationship Id="rId30" Type="http://schemas.openxmlformats.org/officeDocument/2006/relationships/image" Target="../media/image18.png"/><Relationship Id="rId35" Type="http://schemas.openxmlformats.org/officeDocument/2006/relationships/customXml" Target="../ink/ink16.xml"/><Relationship Id="rId8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6CCE-31F2-35D6-259A-BF0C591A8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John Lee Summer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A9111-E3B3-8929-2143-89684F1A21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Probability-based Surgical Guidance Tool for Balloon Angioplasty</a:t>
            </a:r>
          </a:p>
        </p:txBody>
      </p:sp>
    </p:spTree>
    <p:extLst>
      <p:ext uri="{BB962C8B-B14F-4D97-AF65-F5344CB8AC3E}">
        <p14:creationId xmlns:p14="http://schemas.microsoft.com/office/powerpoint/2010/main" val="52172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Junction Coefficients (Implemented)</a:t>
            </a:r>
          </a:p>
          <a:p>
            <a:pPr lvl="1"/>
            <a:r>
              <a:rPr lang="en-US" dirty="0"/>
              <a:t>Use vessel stenosis coefficient formula</a:t>
            </a:r>
          </a:p>
          <a:p>
            <a:pPr lvl="1"/>
            <a:r>
              <a:rPr lang="en-US" dirty="0"/>
              <a:t>Take inlet area of junction, and one outlet area, adding </a:t>
            </a:r>
            <a:r>
              <a:rPr lang="en-US" dirty="0" err="1"/>
              <a:t>coeff</a:t>
            </a:r>
            <a:r>
              <a:rPr lang="en-US" dirty="0"/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extensive/ML Junction solution</a:t>
            </a:r>
          </a:p>
          <a:p>
            <a:pPr lvl="1"/>
            <a:r>
              <a:rPr lang="en-US" dirty="0"/>
              <a:t>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3D-optimization</a:t>
            </a:r>
          </a:p>
          <a:p>
            <a:pPr lvl="1"/>
            <a:r>
              <a:rPr lang="en-US" dirty="0"/>
              <a:t>Tune 0D RCL’s to match pressure drop in a 3D model</a:t>
            </a:r>
          </a:p>
          <a:p>
            <a:pPr lvl="1"/>
            <a:r>
              <a:rPr lang="en-US" dirty="0"/>
              <a:t>Project-specific solution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597881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044575" y="959315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575" y="959315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345978" y="1922837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978" y="1922837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A6BE-54DE-83A1-CEC4-545C65F6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C98FE-FB9A-4D3C-2CCD-45F35C1A6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5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meanPAP</a:t>
            </a:r>
            <a:r>
              <a:rPr lang="en-US" dirty="0"/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pic>
        <p:nvPicPr>
          <p:cNvPr id="8" name="Picture 7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4DFC1C0A-6E2F-EC8B-FE01-8AD02F83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0"/>
          <a:stretch/>
        </p:blipFill>
        <p:spPr>
          <a:xfrm>
            <a:off x="0" y="1252433"/>
            <a:ext cx="4069401" cy="4441787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F52173E-328B-0C62-B807-329C53B7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92" y="1252433"/>
            <a:ext cx="4118317" cy="4441787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357498A6-AFDB-116B-3EEA-6486B9736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8"/>
          <a:stretch/>
        </p:blipFill>
        <p:spPr>
          <a:xfrm>
            <a:off x="8216709" y="1252434"/>
            <a:ext cx="3975291" cy="4441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4" y="5810764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43152" y="5826715"/>
            <a:ext cx="884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JC Solver captures relative pressure drop across tree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*BCs were not retuned to account for increased resistance in JC Solver (3D results is not a perfect comparison)</a:t>
            </a:r>
          </a:p>
        </p:txBody>
      </p:sp>
    </p:spTree>
    <p:extLst>
      <p:ext uri="{BB962C8B-B14F-4D97-AF65-F5344CB8AC3E}">
        <p14:creationId xmlns:p14="http://schemas.microsoft.com/office/powerpoint/2010/main" val="286996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maxPAP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679171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Not to scale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0108532-28D4-9B4B-82A5-9DB323250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/>
          <a:stretch/>
        </p:blipFill>
        <p:spPr>
          <a:xfrm>
            <a:off x="-57818" y="1237593"/>
            <a:ext cx="4185036" cy="4215361"/>
          </a:xfrm>
          <a:prstGeom prst="rect">
            <a:avLst/>
          </a:prstGeom>
        </p:spPr>
      </p:pic>
      <p:pic>
        <p:nvPicPr>
          <p:cNvPr id="11" name="Picture 10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AE348F89-CFB4-F09E-0CF2-08368198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455" y="1252432"/>
            <a:ext cx="4140973" cy="4215362"/>
          </a:xfrm>
          <a:prstGeom prst="rect">
            <a:avLst/>
          </a:prstGeom>
        </p:spPr>
      </p:pic>
      <p:pic>
        <p:nvPicPr>
          <p:cNvPr id="16" name="Picture 15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220512F-EF17-1236-8DFF-73D0F6891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6"/>
          <a:stretch/>
        </p:blipFill>
        <p:spPr>
          <a:xfrm>
            <a:off x="8298665" y="1237593"/>
            <a:ext cx="3782289" cy="42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0118_1000 (</a:t>
            </a:r>
            <a:r>
              <a:rPr lang="en-US" dirty="0" err="1"/>
              <a:t>meanPAP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 Solver captures pressure distribution/drop better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0118_1000 (</a:t>
            </a:r>
            <a:r>
              <a:rPr lang="en-US" dirty="0" err="1"/>
              <a:t>maxPAP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" y="1237593"/>
            <a:ext cx="3978645" cy="3666916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37D3-0DA8-7524-2E3B-8F2C76A6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A100-EABA-1258-700E-2A99719B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should I approach the error terms here?</a:t>
            </a:r>
          </a:p>
          <a:p>
            <a:r>
              <a:rPr lang="en-US" dirty="0"/>
              <a:t>How can I quantify a better pressure drop?</a:t>
            </a:r>
          </a:p>
          <a:p>
            <a:r>
              <a:rPr lang="en-US" dirty="0"/>
              <a:t>How can I quantify a better split of pressure.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9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/>
              <a:t>SU0238 (</a:t>
            </a:r>
            <a:r>
              <a:rPr lang="en-US" sz="3200" dirty="0" err="1"/>
              <a:t>mPAP</a:t>
            </a:r>
            <a:r>
              <a:rPr lang="en-US" sz="32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cases where JC Solver is also insufficient.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Suspect either insufficient number of vessels to capture rapid shrinkage in MPA radius (not a JC Solver problem)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B7C1-5002-F7D8-0361-6045F24E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ABEF-7B16-46F9-130F-CDC07D48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BC </a:t>
            </a:r>
            <a:r>
              <a:rPr lang="en-US" dirty="0" err="1"/>
              <a:t>w.r.t</a:t>
            </a:r>
            <a:r>
              <a:rPr lang="en-US" dirty="0"/>
              <a:t> Junction Coefficient Solver and running 3D simulations for healthy models.</a:t>
            </a:r>
          </a:p>
          <a:p>
            <a:r>
              <a:rPr lang="en-US" dirty="0"/>
              <a:t>Making more accurate comparisons.</a:t>
            </a:r>
          </a:p>
          <a:p>
            <a:r>
              <a:rPr lang="en-US" dirty="0"/>
              <a:t>Correcting more healthy models to expand dataset.</a:t>
            </a:r>
          </a:p>
          <a:p>
            <a:r>
              <a:rPr lang="en-US" dirty="0"/>
              <a:t>More quantitative results (including flow)</a:t>
            </a:r>
          </a:p>
          <a:p>
            <a:r>
              <a:rPr lang="en-US" dirty="0"/>
              <a:t>Refine coefficient formula slightly, perhaps through some regression.</a:t>
            </a:r>
          </a:p>
        </p:txBody>
      </p:sp>
    </p:spTree>
    <p:extLst>
      <p:ext uri="{BB962C8B-B14F-4D97-AF65-F5344CB8AC3E}">
        <p14:creationId xmlns:p14="http://schemas.microsoft.com/office/powerpoint/2010/main" val="120693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EE7F-5BE0-4A6C-07FD-A952D5B6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3113E-A0D2-2765-A0D0-43C64AF43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</a:t>
            </a:r>
            <a:r>
              <a:rPr lang="en-US" b="1" dirty="0"/>
              <a:t>n</a:t>
            </a:r>
            <a:r>
              <a:rPr lang="en-US" dirty="0"/>
              <a:t> stenosis points.</a:t>
            </a:r>
          </a:p>
        </p:txBody>
      </p:sp>
    </p:spTree>
    <p:extLst>
      <p:ext uri="{BB962C8B-B14F-4D97-AF65-F5344CB8AC3E}">
        <p14:creationId xmlns:p14="http://schemas.microsoft.com/office/powerpoint/2010/main" val="33069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94A2-5779-D17F-6167-66B05E61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E9C1-517A-6F7A-EEF4-8713C5EC6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would like to prototype a real-time guidance tool for balloon/stent placement</a:t>
            </a:r>
          </a:p>
          <a:p>
            <a:r>
              <a:rPr lang="en-US" sz="3200" dirty="0"/>
              <a:t>Inform surgeons of the best order of repair, as well as success odds.</a:t>
            </a:r>
          </a:p>
          <a:p>
            <a:r>
              <a:rPr lang="en-US" sz="3200" dirty="0"/>
              <a:t>Interesting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Stenosis – Healthy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9D3F8-EE5F-5D58-5361-45C201873BFB}"/>
              </a:ext>
            </a:extLst>
          </p:cNvPr>
          <p:cNvSpPr txBox="1"/>
          <p:nvPr/>
        </p:nvSpPr>
        <p:spPr>
          <a:xfrm>
            <a:off x="4510087" y="898518"/>
            <a:ext cx="62626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 a Branch Tree of the PA w/ generations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Gen 0: MPA, Gen 1: RPA &amp; LPA,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Branch tree, determine </a:t>
            </a:r>
            <a:r>
              <a:rPr lang="en-US" sz="2400" b="1" dirty="0"/>
              <a:t>n</a:t>
            </a:r>
            <a:r>
              <a:rPr lang="en-US" sz="2400" dirty="0"/>
              <a:t> possible branches to stenose in the first </a:t>
            </a:r>
            <a:r>
              <a:rPr lang="en-US" sz="2400" b="1" dirty="0"/>
              <a:t>g</a:t>
            </a:r>
            <a:r>
              <a:rPr lang="en-US" sz="2400" dirty="0"/>
              <a:t>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 </a:t>
            </a:r>
            <a:r>
              <a:rPr lang="en-US" sz="2400" b="1" dirty="0"/>
              <a:t>y</a:t>
            </a:r>
            <a:r>
              <a:rPr lang="en-US" sz="2400" dirty="0"/>
              <a:t> = </a:t>
            </a:r>
            <a:r>
              <a:rPr lang="en-US" sz="2400" i="1" dirty="0" err="1"/>
              <a:t>poisson</a:t>
            </a:r>
            <a:r>
              <a:rPr lang="en-US" sz="2400" dirty="0"/>
              <a:t>(𝜆 = 2*g) to determine how many locations exactly to stenose (this is subject to 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Uniformly select </a:t>
            </a:r>
            <a:r>
              <a:rPr lang="en-US" sz="2400" b="1" dirty="0"/>
              <a:t>y</a:t>
            </a:r>
            <a:r>
              <a:rPr lang="en-US" sz="2400" dirty="0"/>
              <a:t> vessels from all </a:t>
            </a:r>
            <a:r>
              <a:rPr lang="en-US" sz="2400" b="1" dirty="0"/>
              <a:t>n</a:t>
            </a:r>
            <a:r>
              <a:rPr lang="en-US" sz="2400" dirty="0"/>
              <a:t> locations and give it an occlusion value from .75 - .9.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changes to R, C, L corresponding to occlusion change in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changes to algorithm to avoid probability based artificial stenosis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D0DCD-C6F4-428E-1291-3E4F8E37F941}"/>
              </a:ext>
            </a:extLst>
          </p:cNvPr>
          <p:cNvSpPr txBox="1"/>
          <p:nvPr/>
        </p:nvSpPr>
        <p:spPr>
          <a:xfrm>
            <a:off x="257175" y="5745182"/>
            <a:ext cx="446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Stenosis only stenoses MPA (0), LPA (1,2,3), RPA (19).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C2A1183-3EF3-60B0-E84B-58609998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071" y="974044"/>
            <a:ext cx="3454400" cy="1955800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59870FD-177D-E6F7-F557-296C18FB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0" y="2929844"/>
            <a:ext cx="3454399" cy="22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4637-1D24-B050-5C3C-58340113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Stenosis (original)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DF327-DB41-9D79-B351-0F5BBBB8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Healthy (no 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Proximal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Surprising that the effect is so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75% occlusion on all vessels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Ineffective/Effective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randomly generated stenosis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Highly dependent on total length of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Concerns that when stenosis/occlusion levels are reduced to more reasonable degrees, the effect may be negligible</a:t>
            </a:r>
          </a:p>
        </p:txBody>
      </p:sp>
      <p:pic>
        <p:nvPicPr>
          <p:cNvPr id="14" name="Content Placeholder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714037FE-40DC-699F-24D9-B32EEE521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75" t="5176" r="8315" b="2193"/>
          <a:stretch/>
        </p:blipFill>
        <p:spPr>
          <a:xfrm>
            <a:off x="5272643" y="954600"/>
            <a:ext cx="6412676" cy="461492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469EF-9030-3A82-5821-1E12685D4B12}"/>
              </a:ext>
            </a:extLst>
          </p:cNvPr>
          <p:cNvSpPr txBox="1"/>
          <p:nvPr/>
        </p:nvSpPr>
        <p:spPr>
          <a:xfrm>
            <a:off x="7849589" y="5587340"/>
            <a:ext cx="29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0080_0001</a:t>
            </a:r>
          </a:p>
        </p:txBody>
      </p:sp>
    </p:spTree>
    <p:extLst>
      <p:ext uri="{BB962C8B-B14F-4D97-AF65-F5344CB8AC3E}">
        <p14:creationId xmlns:p14="http://schemas.microsoft.com/office/powerpoint/2010/main" val="396861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385C-67CC-D178-2A82-9D141B74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Stenosis (</a:t>
            </a:r>
            <a:r>
              <a:rPr lang="en-US" dirty="0" err="1"/>
              <a:t>JCSolver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FDE1-4BE7-4A2A-506A-F38565AE1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JCSolver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Base JC Solver waveforms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Got unlucky and only stenosed 5 vessels.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Proximal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Much more significant effect, as expected of stenosing proximal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75% occlusion on all vessels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0542ECB5-DB4B-7DD9-9BCF-A7E0F626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9" t="6897" r="7161" b="3060"/>
          <a:stretch/>
        </p:blipFill>
        <p:spPr>
          <a:xfrm>
            <a:off x="4928260" y="736373"/>
            <a:ext cx="6669974" cy="458377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953781-7D72-BF9D-5B93-9D23ADE6DE00}"/>
              </a:ext>
            </a:extLst>
          </p:cNvPr>
          <p:cNvSpPr txBox="1"/>
          <p:nvPr/>
        </p:nvSpPr>
        <p:spPr>
          <a:xfrm>
            <a:off x="7612083" y="5499656"/>
            <a:ext cx="29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0080_0001</a:t>
            </a:r>
          </a:p>
        </p:txBody>
      </p:sp>
    </p:spTree>
    <p:extLst>
      <p:ext uri="{BB962C8B-B14F-4D97-AF65-F5344CB8AC3E}">
        <p14:creationId xmlns:p14="http://schemas.microsoft.com/office/powerpoint/2010/main" val="1239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6B74-1CA6-5DA9-23BA-8598F659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Proximal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8971-D65E-9A7C-54B2-A495BAD21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8023"/>
            <a:ext cx="5157787" cy="823912"/>
          </a:xfrm>
        </p:spPr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01B29-2BE2-705F-6575-F1064EE24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8023"/>
            <a:ext cx="5183188" cy="823912"/>
          </a:xfrm>
        </p:spPr>
        <p:txBody>
          <a:bodyPr/>
          <a:lstStyle/>
          <a:p>
            <a:r>
              <a:rPr lang="en-US" dirty="0"/>
              <a:t>JC Solver</a:t>
            </a:r>
          </a:p>
        </p:txBody>
      </p:sp>
      <p:pic>
        <p:nvPicPr>
          <p:cNvPr id="18" name="Content Placeholder 17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2F99170-9077-BB70-EB04-769BFF435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851935"/>
            <a:ext cx="4169143" cy="4851054"/>
          </a:xfrm>
        </p:spPr>
      </p:pic>
      <p:pic>
        <p:nvPicPr>
          <p:cNvPr id="22" name="Content Placeholder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66EE2C0-9A9D-DC86-1D83-DC85316D9E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1851935"/>
            <a:ext cx="4264373" cy="4851054"/>
          </a:xfrm>
        </p:spPr>
      </p:pic>
    </p:spTree>
    <p:extLst>
      <p:ext uri="{BB962C8B-B14F-4D97-AF65-F5344CB8AC3E}">
        <p14:creationId xmlns:p14="http://schemas.microsoft.com/office/powerpoint/2010/main" val="412301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dirty="0"/>
              <a:t>Identifying Stenosis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947652"/>
                <a:ext cx="8229600" cy="52293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 a Branch Tree</a:t>
                </a:r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0.001+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𝑜𝑟𝑑𝑒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𝑜𝑟𝑑𝑒𝑟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𝑎𝑔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= 1.203e-4, b = 0.3927, c = 0.2381</a:t>
                </a:r>
              </a:p>
              <a:p>
                <a:pPr lvl="1"/>
                <a:r>
                  <a:rPr lang="en-US" dirty="0"/>
                  <a:t>We assume order is roughly 16 – generation, since gen 0 = MPA = order 16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https://journals.physiology.org/doi/full/10.1152/ajpheart.00123.2020</a:t>
                </a:r>
                <a:endParaRPr lang="en-US" dirty="0"/>
              </a:p>
              <a:p>
                <a:r>
                  <a:rPr lang="en-US" dirty="0"/>
                  <a:t>For a branch, compute the control resistance for that length. If the actual resistance is &gt; </a:t>
                </a:r>
                <a:r>
                  <a:rPr lang="en-US" b="1" dirty="0" err="1"/>
                  <a:t>r_threshold</a:t>
                </a:r>
                <a:r>
                  <a:rPr lang="en-US" dirty="0"/>
                  <a:t> * control resistance, then we consider it a stenosis point. If not, we iterate through segments in the branch and repeat for the individual vessel segment</a:t>
                </a:r>
              </a:p>
              <a:p>
                <a:r>
                  <a:rPr lang="en-US" dirty="0"/>
                  <a:t>Alternative Proposal: Run a 0D simulation and observe the local effect where pressure drops &gt; </a:t>
                </a:r>
                <a:r>
                  <a:rPr lang="en-US" b="1" dirty="0"/>
                  <a:t>n</a:t>
                </a:r>
                <a:r>
                  <a:rPr lang="en-US" dirty="0"/>
                  <a:t>%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947652"/>
                <a:ext cx="8229600" cy="5229311"/>
              </a:xfrm>
              <a:blipFill>
                <a:blip r:embed="rId3"/>
                <a:stretch>
                  <a:fillRect l="-1079" t="-2179" r="-2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25C5BC2-3371-3307-8E9F-E2F999DB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063" y="216131"/>
            <a:ext cx="2981879" cy="64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4273-49B3-103F-C92C-EFCF6BEC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vs. JC effect on 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9D89B-10AE-7714-F84B-4E286EA30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EA33D4AD-1B07-1309-B266-DC098B7986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281" t="6110" r="7378" b="3406"/>
          <a:stretch/>
        </p:blipFill>
        <p:spPr>
          <a:xfrm>
            <a:off x="439388" y="2505075"/>
            <a:ext cx="5284520" cy="36921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B569F-0BB1-010C-CD25-5D852A57F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JCSolver</a:t>
            </a:r>
            <a:endParaRPr lang="en-US" dirty="0"/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002EB993-1063-EA58-30E2-92E3B3F8F1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5708" t="4950" r="6465" b="884"/>
          <a:stretch/>
        </p:blipFill>
        <p:spPr>
          <a:xfrm>
            <a:off x="6096000" y="2505075"/>
            <a:ext cx="5326876" cy="380755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E49E4-7BE7-DEE1-CD53-4F406DEA07C4}"/>
              </a:ext>
            </a:extLst>
          </p:cNvPr>
          <p:cNvSpPr txBox="1"/>
          <p:nvPr/>
        </p:nvSpPr>
        <p:spPr>
          <a:xfrm>
            <a:off x="6460177" y="6312634"/>
            <a:ext cx="4738254" cy="37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Using same BC, but no way to tune right now.</a:t>
            </a:r>
          </a:p>
        </p:txBody>
      </p:sp>
    </p:spTree>
    <p:extLst>
      <p:ext uri="{BB962C8B-B14F-4D97-AF65-F5344CB8AC3E}">
        <p14:creationId xmlns:p14="http://schemas.microsoft.com/office/powerpoint/2010/main" val="79734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3E2465E-6516-A31A-7FEB-90D6229D07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0953" y="3428999"/>
            <a:ext cx="3370651" cy="3317255"/>
          </a:xfrm>
          <a:prstGeom prst="rect">
            <a:avLst/>
          </a:prstGeom>
        </p:spPr>
      </p:pic>
      <p:pic>
        <p:nvPicPr>
          <p:cNvPr id="9" name="Content Placeholder 8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1CCB4F01-9808-F6AB-6C6E-C4155CA62D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01998" y="3428999"/>
            <a:ext cx="3330935" cy="331725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5CDCDBA-FCFE-D299-BAC0-A277D1DE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77" y="111745"/>
            <a:ext cx="3353527" cy="3279004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DD662BC-107D-C74E-9882-5F7B698EF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92" y="51444"/>
            <a:ext cx="3330389" cy="3364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C92956-1469-781E-A262-3FC814AF1701}"/>
              </a:ext>
            </a:extLst>
          </p:cNvPr>
          <p:cNvSpPr txBox="1"/>
          <p:nvPr/>
        </p:nvSpPr>
        <p:spPr>
          <a:xfrm>
            <a:off x="689113" y="4837044"/>
            <a:ext cx="107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JC Solver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90162-0F36-D077-B56D-080710E59692}"/>
              </a:ext>
            </a:extLst>
          </p:cNvPr>
          <p:cNvSpPr txBox="1"/>
          <p:nvPr/>
        </p:nvSpPr>
        <p:spPr>
          <a:xfrm>
            <a:off x="675861" y="1566581"/>
            <a:ext cx="108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A8124-0C53-5301-6428-54760A575785}"/>
              </a:ext>
            </a:extLst>
          </p:cNvPr>
          <p:cNvSpPr txBox="1"/>
          <p:nvPr/>
        </p:nvSpPr>
        <p:spPr>
          <a:xfrm>
            <a:off x="10413923" y="3067583"/>
            <a:ext cx="177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Corresponding Treated</a:t>
            </a:r>
          </a:p>
        </p:txBody>
      </p:sp>
    </p:spTree>
    <p:extLst>
      <p:ext uri="{BB962C8B-B14F-4D97-AF65-F5344CB8AC3E}">
        <p14:creationId xmlns:p14="http://schemas.microsoft.com/office/powerpoint/2010/main" val="161929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Temporarily halting progress on stenosis models &amp; focus on Healthy models.</a:t>
            </a:r>
          </a:p>
          <a:p>
            <a:pPr lvl="1"/>
            <a:r>
              <a:rPr lang="en-US" dirty="0"/>
              <a:t>Too many problems/too broad</a:t>
            </a:r>
          </a:p>
          <a:p>
            <a:pPr lvl="1"/>
            <a:r>
              <a:rPr lang="en-US" dirty="0"/>
              <a:t>Healthy models offer a target treatment, as well as guarantee that stenosis is in the vessels</a:t>
            </a:r>
          </a:p>
          <a:p>
            <a:r>
              <a:rPr lang="en-US" dirty="0"/>
              <a:t>Artificial Stenosis</a:t>
            </a:r>
          </a:p>
          <a:p>
            <a:pPr lvl="1"/>
            <a:r>
              <a:rPr lang="en-US" dirty="0"/>
              <a:t>Attempting to take a 0D stenosis model, computing some sort of generational expected stenosis values, and attempting to map onto a healthy model (can have different versions of artificial stenosis w/ different base 0D stenosis models)</a:t>
            </a:r>
          </a:p>
          <a:p>
            <a:pPr lvl="1"/>
            <a:r>
              <a:rPr lang="en-US" dirty="0"/>
              <a:t>Focusing on </a:t>
            </a:r>
            <a:r>
              <a:rPr lang="en-US" dirty="0" err="1"/>
              <a:t>JCSolver</a:t>
            </a:r>
            <a:r>
              <a:rPr lang="en-US" dirty="0"/>
              <a:t> since results show it is more accurate and provide the pressure drop we need</a:t>
            </a:r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a Neural Network</a:t>
            </a:r>
          </a:p>
          <a:p>
            <a:r>
              <a:rPr lang="en-US" dirty="0"/>
              <a:t>Inputs:</a:t>
            </a:r>
          </a:p>
          <a:p>
            <a:pPr lvl="1"/>
            <a:r>
              <a:rPr lang="en-US" dirty="0"/>
              <a:t>Vessel Diameter Changes 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Tentatively the pressure/flow out after the diameter change</a:t>
            </a:r>
          </a:p>
          <a:p>
            <a:pPr lvl="1"/>
            <a:r>
              <a:rPr lang="en-US" dirty="0"/>
              <a:t>Discuss with a clinician for more precise outputs</a:t>
            </a:r>
          </a:p>
          <a:p>
            <a:r>
              <a:rPr lang="en-US" dirty="0" err="1"/>
              <a:t>Sobol</a:t>
            </a:r>
            <a:r>
              <a:rPr lang="en-US" dirty="0"/>
              <a:t> Sampling to achieve a more even/desired distribution when sampling diameter changes</a:t>
            </a:r>
          </a:p>
          <a:p>
            <a:r>
              <a:rPr lang="en-US" dirty="0"/>
              <a:t>Training on Notre Dame’s CRC computing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B36A-5ECB-9BD6-C215-2B12B8D3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D7AA8-A4E6-2C02-56DD-54667755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to a clinician about probabilities?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8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Given a 3D pulmonary model, construct a ROM (0D) segmentation model</a:t>
            </a:r>
          </a:p>
          <a:p>
            <a:pPr marL="514350" indent="-514350">
              <a:buAutoNum type="arabicPeriod"/>
            </a:pPr>
            <a:r>
              <a:rPr lang="en-US" dirty="0"/>
              <a:t>Identify </a:t>
            </a:r>
            <a:r>
              <a:rPr lang="en-US" b="1" dirty="0"/>
              <a:t>n </a:t>
            </a:r>
            <a:r>
              <a:rPr lang="en-US" dirty="0"/>
              <a:t>vessels of stenosis on the 0D model for repair.</a:t>
            </a:r>
          </a:p>
          <a:p>
            <a:pPr marL="514350" indent="-514350">
              <a:buAutoNum type="arabicPeriod"/>
            </a:pPr>
            <a:r>
              <a:rPr lang="en-US" dirty="0"/>
              <a:t>Train a feed-forward neural network using 0D simulations, to capture the changes in pressure/flow corresponding to radius increase in vessels.</a:t>
            </a:r>
          </a:p>
          <a:p>
            <a:pPr marL="514350" indent="-514350">
              <a:buAutoNum type="arabicPeriod"/>
            </a:pPr>
            <a:r>
              <a:rPr lang="en-US" dirty="0"/>
              <a:t>Determine some probability distribution for repair, and 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Goals/Steps</a:t>
            </a:r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 ROM from 3D model</a:t>
            </a:r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822BD-151B-43AC-B19D-BE99CA75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6" t="17423" r="9651" b="13601"/>
          <a:stretch/>
        </p:blipFill>
        <p:spPr>
          <a:xfrm>
            <a:off x="181459" y="2446638"/>
            <a:ext cx="3437012" cy="3645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0118_1000 (Alagille)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51887-B5D4-FDA7-4B90-DBF2735E6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6" t="19091" r="12351" b="23059"/>
          <a:stretch/>
        </p:blipFill>
        <p:spPr>
          <a:xfrm>
            <a:off x="4015946" y="2446638"/>
            <a:ext cx="3829292" cy="34184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/>
          <p:nvPr/>
        </p:nvCxnSpPr>
        <p:spPr>
          <a:xfrm flipH="1" flipV="1">
            <a:off x="5387546" y="4269259"/>
            <a:ext cx="345989" cy="58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8279027" y="1690688"/>
            <a:ext cx="33486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Healthy Models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Artificially stenose models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Helpful to know actual healthy values for uncertainty quantification later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Stenosis Models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Have actual stenosis which must be identified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Should have previously computed RCR boundary conditions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Currently 5 total working models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Healthy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Stenosis</a:t>
            </a:r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" y="104194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/>
              <a:t>Healthy Models/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96846" y="150470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801299" y="1002371"/>
            <a:ext cx="451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Yang et. al. 2019 Surrogate model (Modified)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B78DBA-B4D7-7259-FFCD-E5A44B27C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37" t="10140"/>
          <a:stretch/>
        </p:blipFill>
        <p:spPr>
          <a:xfrm>
            <a:off x="2911573" y="1542598"/>
            <a:ext cx="2625263" cy="188640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9C6645-4696-CB90-2B1B-0424FF6211F9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flipV="1">
            <a:off x="992167" y="2485799"/>
            <a:ext cx="1919406" cy="63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83706" y="3125181"/>
            <a:ext cx="1616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RCL values for MPA</a:t>
            </a:r>
          </a:p>
          <a:p>
            <a:endParaRPr lang="en-US" dirty="0"/>
          </a:p>
          <a:p>
            <a:r>
              <a:rPr lang="en-US" dirty="0"/>
              <a:t>C is computing assuming linear </a:t>
            </a:r>
            <a:r>
              <a:rPr lang="en-US" dirty="0" err="1"/>
              <a:t>eh_r</a:t>
            </a:r>
            <a:r>
              <a:rPr lang="en-US" dirty="0"/>
              <a:t> of 1.2e6 dynes/cm^2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FFA277-7267-B4D0-69F8-7BA0D95FED83}"/>
              </a:ext>
            </a:extLst>
          </p:cNvPr>
          <p:cNvSpPr txBox="1"/>
          <p:nvPr/>
        </p:nvSpPr>
        <p:spPr>
          <a:xfrm>
            <a:off x="2674476" y="1900718"/>
            <a:ext cx="633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MPA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3835594" y="3599895"/>
            <a:ext cx="2040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Tunable RCR boundary conditions for LPA and RPA, with constant capillary wedge pressure of 7 mmHg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29E839-A653-6D41-2AE6-55FD9ACF9951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3932330" y="2713934"/>
            <a:ext cx="923640" cy="885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14CC45-00AF-35D0-11D7-A19291342D0E}"/>
                  </a:ext>
                </a:extLst>
              </p:cNvPr>
              <p:cNvSpPr txBox="1"/>
              <p:nvPr/>
            </p:nvSpPr>
            <p:spPr>
              <a:xfrm>
                <a:off x="5715455" y="116973"/>
                <a:ext cx="5959698" cy="519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Objective Function (4 error terms summed)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Average Pulmonary Arterial Pressure  (in mmHg)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PiecewiseLoss</a:t>
                </a:r>
                <a:r>
                  <a:rPr lang="en-US" dirty="0"/>
                  <a:t>( 12, 16, </a:t>
                </a:r>
                <a:r>
                  <a:rPr lang="en-US" dirty="0" err="1"/>
                  <a:t>mPAP</a:t>
                </a:r>
                <a:r>
                  <a:rPr lang="en-US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 (systolic) Pulmonary Arterial Pressure (in mmHg)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PiecewiseLoss</a:t>
                </a:r>
                <a:r>
                  <a:rPr lang="en-US" dirty="0"/>
                  <a:t>( 18, 25, </a:t>
                </a:r>
                <a:r>
                  <a:rPr lang="en-US" dirty="0" err="1"/>
                  <a:t>maxPAP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Flow Split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Squared Error Loss(.55 * </a:t>
                </a:r>
                <a:r>
                  <a:rPr lang="en-US" dirty="0" err="1"/>
                  <a:t>mean_inflow</a:t>
                </a:r>
                <a:r>
                  <a:rPr lang="en-US" dirty="0"/>
                  <a:t>, Q_RPA)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MSE vs flow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Cubic spline of </a:t>
                </a:r>
                <a:r>
                  <a:rPr lang="en-US" dirty="0" err="1"/>
                  <a:t>Q_RPA_flow</a:t>
                </a:r>
                <a:r>
                  <a:rPr lang="en-US" dirty="0"/>
                  <a:t> (f(x) using interp1d)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n timesteps in inflow,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(.55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𝑖𝑛𝑓𝑙𝑜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𝑅𝑃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*</a:t>
                </a:r>
                <a:r>
                  <a:rPr lang="en-US" dirty="0" err="1"/>
                  <a:t>PiecewiseLoss</a:t>
                </a:r>
                <a:r>
                  <a:rPr lang="en-US" dirty="0"/>
                  <a:t>(lower, upper, sim)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sim &gt; upper : ((sim – upper)/upper)^2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sim &lt; lower: ((sim – lower)/lower)^2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Else: 0</a:t>
                </a:r>
              </a:p>
              <a:p>
                <a:r>
                  <a:rPr lang="en-US" dirty="0"/>
                  <a:t>*</a:t>
                </a:r>
                <a:r>
                  <a:rPr lang="en-US" dirty="0" err="1"/>
                  <a:t>SquaredErrorLoss</a:t>
                </a:r>
                <a:r>
                  <a:rPr lang="en-US" dirty="0"/>
                  <a:t>(target, sim)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((sim – target) / target) ^2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14CC45-00AF-35D0-11D7-A1929134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455" y="116973"/>
                <a:ext cx="5959698" cy="5193922"/>
              </a:xfrm>
              <a:prstGeom prst="rect">
                <a:avLst/>
              </a:prstGeom>
              <a:blipFill>
                <a:blip r:embed="rId4"/>
                <a:stretch>
                  <a:fillRect l="-1064"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956A5D5-0682-0BD3-B4F3-19B25DDC762F}"/>
              </a:ext>
            </a:extLst>
          </p:cNvPr>
          <p:cNvSpPr txBox="1"/>
          <p:nvPr/>
        </p:nvSpPr>
        <p:spPr>
          <a:xfrm>
            <a:off x="5876345" y="5308054"/>
            <a:ext cx="544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Split RCRS (</a:t>
            </a:r>
            <a:r>
              <a:rPr lang="en-US" dirty="0"/>
              <a:t>Yang et. al. 2019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615E037-6702-48E9-9FEA-ABBE2311F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349"/>
          <a:stretch/>
        </p:blipFill>
        <p:spPr>
          <a:xfrm>
            <a:off x="5850882" y="5822450"/>
            <a:ext cx="1483324" cy="8586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EA9DC-6539-378E-CD47-B31CCF576B3B}"/>
              </a:ext>
            </a:extLst>
          </p:cNvPr>
          <p:cNvSpPr/>
          <p:nvPr/>
        </p:nvSpPr>
        <p:spPr>
          <a:xfrm>
            <a:off x="3286163" y="2071838"/>
            <a:ext cx="336924" cy="52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80324F-3ECD-77AC-497A-EE0B19F77DAD}"/>
                  </a:ext>
                </a:extLst>
              </p14:cNvPr>
              <p14:cNvContentPartPr/>
              <p14:nvPr/>
            </p14:nvContentPartPr>
            <p14:xfrm>
              <a:off x="3361309" y="2088161"/>
              <a:ext cx="291960" cy="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80324F-3ECD-77AC-497A-EE0B19F77D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2669" y="2079521"/>
                <a:ext cx="309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0D8831-0995-7AC9-1117-6EFF3363BC4B}"/>
                  </a:ext>
                </a:extLst>
              </p14:cNvPr>
              <p14:cNvContentPartPr/>
              <p14:nvPr/>
            </p14:nvContentPartPr>
            <p14:xfrm>
              <a:off x="3376069" y="2591441"/>
              <a:ext cx="267840" cy="5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0D8831-0995-7AC9-1117-6EFF3363BC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7069" y="2582801"/>
                <a:ext cx="285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B91FA0-1F3E-A272-4CA6-68D8110C12CB}"/>
                  </a:ext>
                </a:extLst>
              </p14:cNvPr>
              <p14:cNvContentPartPr/>
              <p14:nvPr/>
            </p14:nvContentPartPr>
            <p14:xfrm>
              <a:off x="3369229" y="2102921"/>
              <a:ext cx="15840" cy="477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B91FA0-1F3E-A272-4CA6-68D8110C12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0229" y="2093921"/>
                <a:ext cx="33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DDE29CC-A537-3085-3CF1-A47640DAEAD8}"/>
                  </a:ext>
                </a:extLst>
              </p14:cNvPr>
              <p14:cNvContentPartPr/>
              <p14:nvPr/>
            </p14:nvContentPartPr>
            <p14:xfrm>
              <a:off x="2982589" y="2341961"/>
              <a:ext cx="37980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DDE29CC-A537-3085-3CF1-A47640DAEA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3949" y="2332961"/>
                <a:ext cx="397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1940E33-E8D8-5720-097D-B56E3C089B8A}"/>
                  </a:ext>
                </a:extLst>
              </p14:cNvPr>
              <p14:cNvContentPartPr/>
              <p14:nvPr/>
            </p14:nvContentPartPr>
            <p14:xfrm>
              <a:off x="3176989" y="2365001"/>
              <a:ext cx="11520" cy="41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1940E33-E8D8-5720-097D-B56E3C089B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7989" y="2356001"/>
                <a:ext cx="29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8289" y="59774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D9DF2E3F-7848-EAA3-2624-84A482AF47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0203" y="2231530"/>
            <a:ext cx="346529" cy="2038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3BE4564-C56D-9DBF-43B8-2D762EB181D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" t="26665"/>
          <a:stretch/>
        </p:blipFill>
        <p:spPr>
          <a:xfrm rot="5400000">
            <a:off x="2916998" y="2481778"/>
            <a:ext cx="330073" cy="1533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3218D6-5332-D5C2-A6FD-E5F1ACE3BA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73425" y="2265431"/>
            <a:ext cx="333554" cy="144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F09B91-371F-CF38-443A-A3B039DC8A17}"/>
                  </a:ext>
                </a:extLst>
              </p14:cNvPr>
              <p14:cNvContentPartPr/>
              <p14:nvPr/>
            </p14:nvContentPartPr>
            <p14:xfrm>
              <a:off x="3365151" y="220258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F09B91-371F-CF38-443A-A3B039DC8A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6151" y="21935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FE92F32-89FF-6DC6-2940-7A8822B41774}"/>
                  </a:ext>
                </a:extLst>
              </p14:cNvPr>
              <p14:cNvContentPartPr/>
              <p14:nvPr/>
            </p14:nvContentPartPr>
            <p14:xfrm>
              <a:off x="3393591" y="2289702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FE92F32-89FF-6DC6-2940-7A8822B41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84591" y="22810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1BC7A00-2052-7E75-9413-04C4C7A7D913}"/>
                  </a:ext>
                </a:extLst>
              </p14:cNvPr>
              <p14:cNvContentPartPr/>
              <p14:nvPr/>
            </p14:nvContentPartPr>
            <p14:xfrm>
              <a:off x="3377391" y="2218062"/>
              <a:ext cx="3240" cy="243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1BC7A00-2052-7E75-9413-04C4C7A7D91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68391" y="2209422"/>
                <a:ext cx="20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37FD3B7-EB13-E617-4C77-11F1DB28EBDC}"/>
                  </a:ext>
                </a:extLst>
              </p14:cNvPr>
              <p14:cNvContentPartPr/>
              <p14:nvPr/>
            </p14:nvContentPartPr>
            <p14:xfrm>
              <a:off x="3057351" y="2331102"/>
              <a:ext cx="63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37FD3B7-EB13-E617-4C77-11F1DB28EB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48711" y="2322102"/>
                <a:ext cx="8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593B969-69A1-8CBE-98A1-1722EF2A4CF9}"/>
                  </a:ext>
                </a:extLst>
              </p14:cNvPr>
              <p14:cNvContentPartPr/>
              <p14:nvPr/>
            </p14:nvContentPartPr>
            <p14:xfrm>
              <a:off x="3098751" y="2355582"/>
              <a:ext cx="2520" cy="109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593B969-69A1-8CBE-98A1-1722EF2A4CF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90111" y="2346942"/>
                <a:ext cx="20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4642A1-9CD4-0590-D316-303AD12D7F68}"/>
                  </a:ext>
                </a:extLst>
              </p14:cNvPr>
              <p14:cNvContentPartPr/>
              <p14:nvPr/>
            </p14:nvContentPartPr>
            <p14:xfrm>
              <a:off x="3440391" y="2035542"/>
              <a:ext cx="132840" cy="109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4642A1-9CD4-0590-D316-303AD12D7F6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1751" y="2026902"/>
                <a:ext cx="150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BECC41-76BC-05C6-4B13-B6E24CD4B720}"/>
                  </a:ext>
                </a:extLst>
              </p14:cNvPr>
              <p14:cNvContentPartPr/>
              <p14:nvPr/>
            </p14:nvContentPartPr>
            <p14:xfrm>
              <a:off x="3482511" y="2634942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BECC41-76BC-05C6-4B13-B6E24CD4B7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3871" y="262594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9C25A2F-B01B-8843-ED07-AA8BB040DFC5}"/>
              </a:ext>
            </a:extLst>
          </p:cNvPr>
          <p:cNvGrpSpPr/>
          <p:nvPr/>
        </p:nvGrpSpPr>
        <p:grpSpPr>
          <a:xfrm>
            <a:off x="3402951" y="2555742"/>
            <a:ext cx="168480" cy="87480"/>
            <a:chOff x="3439851" y="3204801"/>
            <a:chExt cx="16848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6B06A1-07A2-3DE3-5B11-A41C0436C0A5}"/>
                    </a:ext>
                  </a:extLst>
                </p14:cNvPr>
                <p14:cNvContentPartPr/>
                <p14:nvPr/>
              </p14:nvContentPartPr>
              <p14:xfrm>
                <a:off x="3473691" y="3204801"/>
                <a:ext cx="134640" cy="87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6B06A1-07A2-3DE3-5B11-A41C0436C0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4691" y="3196161"/>
                  <a:ext cx="152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80AD60-957A-75E3-2517-64814AD5364F}"/>
                    </a:ext>
                  </a:extLst>
                </p14:cNvPr>
                <p14:cNvContentPartPr/>
                <p14:nvPr/>
              </p14:nvContentPartPr>
              <p14:xfrm>
                <a:off x="3439851" y="3233961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80AD60-957A-75E3-2517-64814AD53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30851" y="32253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52CC03-0E38-69D6-1118-44EA539D7E4B}"/>
                    </a:ext>
                  </a:extLst>
                </p14:cNvPr>
                <p14:cNvContentPartPr/>
                <p14:nvPr/>
              </p14:nvContentPartPr>
              <p14:xfrm>
                <a:off x="3447411" y="3254481"/>
                <a:ext cx="7200" cy="2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52CC03-0E38-69D6-1118-44EA539D7E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38771" y="3245481"/>
                  <a:ext cx="24840" cy="3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1918823" y="3443308"/>
            <a:ext cx="1616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RPA Tree and LPA Tree precomputed resistances using resistances in parallel and series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BA2D653-E321-C534-1F14-58A0D105EAC1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2727284" y="2643222"/>
            <a:ext cx="709507" cy="800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4" name="Picture 93" descr="Text&#10;&#10;Description automatically generated with medium confidence">
            <a:extLst>
              <a:ext uri="{FF2B5EF4-FFF2-40B4-BE49-F238E27FC236}">
                <a16:creationId xmlns:a16="http://schemas.microsoft.com/office/drawing/2014/main" id="{65118BE0-AC47-D027-F21F-98FAB6C634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70" b="31468"/>
          <a:stretch/>
        </p:blipFill>
        <p:spPr>
          <a:xfrm>
            <a:off x="7516959" y="5734662"/>
            <a:ext cx="1299316" cy="855685"/>
          </a:xfrm>
          <a:prstGeom prst="rect">
            <a:avLst/>
          </a:prstGeom>
        </p:spPr>
      </p:pic>
      <p:pic>
        <p:nvPicPr>
          <p:cNvPr id="95" name="Picture 94" descr="Text&#10;&#10;Description automatically generated with medium confidence">
            <a:extLst>
              <a:ext uri="{FF2B5EF4-FFF2-40B4-BE49-F238E27FC236}">
                <a16:creationId xmlns:a16="http://schemas.microsoft.com/office/drawing/2014/main" id="{18A0E9AA-2B57-A582-50F1-F6FA10C8CC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705"/>
          <a:stretch/>
        </p:blipFill>
        <p:spPr>
          <a:xfrm>
            <a:off x="8839303" y="5822450"/>
            <a:ext cx="1404865" cy="80865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B779399-FAE0-3D25-11F8-A3828CDCFBD3}"/>
              </a:ext>
            </a:extLst>
          </p:cNvPr>
          <p:cNvSpPr txBox="1"/>
          <p:nvPr/>
        </p:nvSpPr>
        <p:spPr>
          <a:xfrm>
            <a:off x="294368" y="5624735"/>
            <a:ext cx="5756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Ideal: obj </a:t>
            </a:r>
            <a:r>
              <a:rPr lang="en-US" dirty="0" err="1"/>
              <a:t>func</a:t>
            </a:r>
            <a:r>
              <a:rPr lang="en-US" dirty="0"/>
              <a:t> &lt; .01 (1% error)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Typically set lower and let it early stop.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stop: patience (5 </a:t>
            </a:r>
            <a:r>
              <a:rPr lang="en-US" dirty="0" err="1"/>
              <a:t>iter</a:t>
            </a:r>
            <a:r>
              <a:rPr lang="en-US" dirty="0"/>
              <a:t>), </a:t>
            </a:r>
            <a:r>
              <a:rPr lang="en-US" dirty="0" err="1"/>
              <a:t>patience_tolerance</a:t>
            </a:r>
            <a:r>
              <a:rPr lang="en-US" dirty="0"/>
              <a:t> (1e-6)</a:t>
            </a:r>
          </a:p>
          <a:p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CFB893-8EAB-F115-8CC4-39C3D8945038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2727284" y="2158053"/>
            <a:ext cx="755227" cy="1285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394DA6-9DE3-C3B4-512D-65FD05A06B5D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3886610" y="2114034"/>
            <a:ext cx="969360" cy="1485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9F685-D596-6505-3133-FC458AACED4C}"/>
              </a:ext>
            </a:extLst>
          </p:cNvPr>
          <p:cNvSpPr txBox="1"/>
          <p:nvPr/>
        </p:nvSpPr>
        <p:spPr>
          <a:xfrm>
            <a:off x="420915" y="265669"/>
            <a:ext cx="76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Results/Sanity Checks (ex. 0080_0001)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4946B69-BEA3-6BCA-21E3-103D42812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2" t="9260" r="8704" b="6875"/>
          <a:stretch/>
        </p:blipFill>
        <p:spPr>
          <a:xfrm>
            <a:off x="285750" y="635001"/>
            <a:ext cx="8558212" cy="575151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3AE3FC1-5E71-F775-BEAF-F8D89E09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288" y="351394"/>
            <a:ext cx="2988049" cy="60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7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B983-8334-4688-6EE1-1DBFE19F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Stenosis Models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5305-7617-BCE4-FA49-D09BAF92C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models where an </a:t>
            </a:r>
            <a:r>
              <a:rPr lang="en-US" dirty="0" err="1"/>
              <a:t>RCRT.dat</a:t>
            </a:r>
            <a:r>
              <a:rPr lang="en-US" dirty="0"/>
              <a:t> file is provided for 3D simulations</a:t>
            </a:r>
          </a:p>
          <a:p>
            <a:pPr lvl="1"/>
            <a:r>
              <a:rPr lang="en-US" dirty="0"/>
              <a:t>Must be mapped back to 0D style where face/cap names are also included in the file</a:t>
            </a:r>
          </a:p>
          <a:p>
            <a:r>
              <a:rPr lang="en-US" dirty="0"/>
              <a:t>Comes from both VMR &amp; Ingrid’s previous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1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878782" y="1467559"/>
            <a:ext cx="50084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Originally identified because of model 0118_1000 (left) where most of the stenosis was identified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it is also the case that the significant number of junctions in pulmonary models induced a higher error in 0D simulations than other vasculatures.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Noticed that 0D simulations fail to capture the pressure drop across the tree.</a:t>
            </a:r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1724</Words>
  <Application>Microsoft Macintosh PowerPoint</Application>
  <PresentationFormat>Widescreen</PresentationFormat>
  <Paragraphs>212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John Lee Summer Project</vt:lpstr>
      <vt:lpstr>Purpose</vt:lpstr>
      <vt:lpstr>Project Goals/Steps</vt:lpstr>
      <vt:lpstr>Goal 1</vt:lpstr>
      <vt:lpstr>Models</vt:lpstr>
      <vt:lpstr>Healthy Models/ BC tuning</vt:lpstr>
      <vt:lpstr>PowerPoint Presentation</vt:lpstr>
      <vt:lpstr>Stenosis Models BC</vt:lpstr>
      <vt:lpstr>Junction Stenosis Problem</vt:lpstr>
      <vt:lpstr>Potential Solutions</vt:lpstr>
      <vt:lpstr>Preliminary Results</vt:lpstr>
      <vt:lpstr>0080_0001 (meanPAP) </vt:lpstr>
      <vt:lpstr>0080_0001 (maxPAP)</vt:lpstr>
      <vt:lpstr>0118_1000 (meanPAP)</vt:lpstr>
      <vt:lpstr>0118_1000 (maxPAP)</vt:lpstr>
      <vt:lpstr>Quantitative Metrics</vt:lpstr>
      <vt:lpstr>SU0238 (mPAP)</vt:lpstr>
      <vt:lpstr>Goal 1 – Next Steps</vt:lpstr>
      <vt:lpstr>Goal 2</vt:lpstr>
      <vt:lpstr>Artificial Stenosis – Healthy Models</vt:lpstr>
      <vt:lpstr>Artificial Stenosis (original)</vt:lpstr>
      <vt:lpstr>Artificial Stenosis (JCSolver)</vt:lpstr>
      <vt:lpstr>Comparing Proximal</vt:lpstr>
      <vt:lpstr>Identifying Stenosis</vt:lpstr>
      <vt:lpstr>Original vs. JC effect on Treatment</vt:lpstr>
      <vt:lpstr>PowerPoint Presentation</vt:lpstr>
      <vt:lpstr>Goal 2 – Next Steps</vt:lpstr>
      <vt:lpstr>Goal 3 – Next Steps</vt:lpstr>
      <vt:lpstr>Goal 4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Lee Summer Project</dc:title>
  <dc:creator>John Lee</dc:creator>
  <cp:lastModifiedBy>John Lee</cp:lastModifiedBy>
  <cp:revision>50</cp:revision>
  <dcterms:created xsi:type="dcterms:W3CDTF">2022-07-27T23:54:32Z</dcterms:created>
  <dcterms:modified xsi:type="dcterms:W3CDTF">2022-07-28T19:55:23Z</dcterms:modified>
</cp:coreProperties>
</file>